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alant"/>
      <p:bold r:id="rId15"/>
    </p:embeddedFont>
    <p:embeddedFont>
      <p:font typeface="Inter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alant-bold.fntdata"/><Relationship Id="rId14" Type="http://schemas.openxmlformats.org/officeDocument/2006/relationships/slide" Target="slides/slide9.xml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Inter-boldItalic.fntdata"/><Relationship Id="rId6" Type="http://schemas.openxmlformats.org/officeDocument/2006/relationships/slide" Target="slides/slide1.xml"/><Relationship Id="rId18" Type="http://schemas.openxmlformats.org/officeDocument/2006/relationships/font" Target="fonts/Inter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4c8e3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2a4c8e3b8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49650d1cc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49650d1ccf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2b28340b1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32b28340b15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58e0e15b77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58e0e15b77_0_2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7f6c4bd74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357f6c4bd74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58e0e15b77_0_3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358e0e15b77_0_3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58e0e15b7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358e0e15b7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58e0e15b77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358e0e15b77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5de28a5a6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g35de28a5a68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17.png"/><Relationship Id="rId5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21.png"/><Relationship Id="rId5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5" name="Google Shape;65;p13"/>
          <p:cNvSpPr txBox="1"/>
          <p:nvPr/>
        </p:nvSpPr>
        <p:spPr>
          <a:xfrm>
            <a:off x="2411126" y="3609029"/>
            <a:ext cx="6312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2: Origin of Humanity</a:t>
            </a:r>
            <a:endParaRPr sz="300"/>
          </a:p>
        </p:txBody>
      </p:sp>
      <p:sp>
        <p:nvSpPr>
          <p:cNvPr id="66" name="Google Shape;66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7" name="Google Shape;67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8" name="Google Shape;68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9" name="Google Shape;69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0" name="Google Shape;70;p13"/>
          <p:cNvSpPr txBox="1"/>
          <p:nvPr/>
        </p:nvSpPr>
        <p:spPr>
          <a:xfrm>
            <a:off x="2411125" y="416763"/>
            <a:ext cx="6619800" cy="30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6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EARLY HUMANS AND THE HADZA PEOPLE</a:t>
            </a:r>
            <a:endParaRPr sz="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2286000" y="1647975"/>
            <a:ext cx="6374400" cy="30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Contextualization - </a:t>
            </a:r>
            <a:r>
              <a:rPr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interpreting historical events, developments, or processes in light of the surrounding historical context. It also means understanding key information about a historical source, such as its purpose, perspective, and reliability as a piece of evidence.</a:t>
            </a:r>
            <a:endParaRPr b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7420371" y="3904612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362324" y="836613"/>
            <a:ext cx="84195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HISTORICAL THINKING SKILL</a:t>
            </a:r>
            <a:endParaRPr sz="4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40228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91" name="Google Shape;9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2600" y="1937250"/>
            <a:ext cx="1857950" cy="185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/>
          <p:nvPr/>
        </p:nvSpPr>
        <p:spPr>
          <a:xfrm>
            <a:off x="895670" y="1981390"/>
            <a:ext cx="73527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can the lives of the Hadza people teach us about the lifestyle and challenges early humans faced during the Paleolithic Era?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8" name="Google Shape;98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9" name="Google Shape;99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0" name="Google Shape;100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1" name="Google Shape;101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" name="Google Shape;102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03" name="Google Shape;103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4" name="Google Shape;104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5" name="Google Shape;105;p15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106" name="Google Shape;106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7" name="Google Shape;10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8" name="Google Shape;10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0" name="Google Shape;110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11" name="Google Shape;111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/>
          <p:nvPr/>
        </p:nvSpPr>
        <p:spPr>
          <a:xfrm>
            <a:off x="6706655" y="37940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7" name="Google Shape;117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18" name="Google Shape;118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19" name="Google Shape;119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1" name="Google Shape;121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22" name="Google Shape;122;p16"/>
          <p:cNvSpPr/>
          <p:nvPr/>
        </p:nvSpPr>
        <p:spPr>
          <a:xfrm>
            <a:off x="-1630103" y="-49021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3" name="Google Shape;123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24" name="Google Shape;124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5" name="Google Shape;125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6" name="Google Shape;126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7" name="Google Shape;127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28" name="Google Shape;128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9" name="Google Shape;129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0" name="Google Shape;130;p16"/>
          <p:cNvSpPr txBox="1"/>
          <p:nvPr/>
        </p:nvSpPr>
        <p:spPr>
          <a:xfrm>
            <a:off x="794300" y="98000"/>
            <a:ext cx="73674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CONTEXT FOR THE PALEOLITHIC ERA</a:t>
            </a:r>
            <a:endParaRPr sz="300"/>
          </a:p>
        </p:txBody>
      </p:sp>
      <p:sp>
        <p:nvSpPr>
          <p:cNvPr id="131" name="Google Shape;131;p16"/>
          <p:cNvSpPr txBox="1"/>
          <p:nvPr/>
        </p:nvSpPr>
        <p:spPr>
          <a:xfrm>
            <a:off x="3937188" y="1267700"/>
            <a:ext cx="4698900" cy="31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</a:t>
            </a:r>
            <a:endParaRPr b="1"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ter"/>
              <a:buChar char="●"/>
            </a:pP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the “What is the Context? - </a:t>
            </a: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Early Human Communities</a:t>
            </a: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reading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ter"/>
              <a:buChar char="●"/>
            </a:pP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Pay attention various types of context (</a:t>
            </a:r>
            <a:r>
              <a:rPr i="1"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specifically </a:t>
            </a:r>
            <a:r>
              <a:rPr i="1" lang="en" sz="20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geographical</a:t>
            </a:r>
            <a:r>
              <a:rPr i="1"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</a:t>
            </a:r>
            <a:r>
              <a:rPr i="1" lang="en" sz="20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social</a:t>
            </a:r>
            <a:r>
              <a:rPr i="1"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and </a:t>
            </a:r>
            <a:r>
              <a:rPr i="1" lang="en" sz="20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cultural</a:t>
            </a: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)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ter"/>
              <a:buChar char="●"/>
            </a:pP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Answer the questions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32" name="Google Shape;132;p16" title="DC 9th_ U2L3 What is Contextualization_ Guide Exemplar 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6431" y="1189872"/>
            <a:ext cx="2357024" cy="3050301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3" name="Google Shape;133;p16" title="DC 9th_ U2L3 What is Contextualization_ Guide Exemplar  (1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05700" y="1642100"/>
            <a:ext cx="2297226" cy="2972899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Google Shape;138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39" name="Google Shape;139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0" name="Google Shape;140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2" name="Google Shape;142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43" name="Google Shape;143;p17"/>
          <p:cNvSpPr/>
          <p:nvPr/>
        </p:nvSpPr>
        <p:spPr>
          <a:xfrm>
            <a:off x="-2098416" y="-325764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44" name="Google Shape;144;p17"/>
          <p:cNvGrpSpPr/>
          <p:nvPr/>
        </p:nvGrpSpPr>
        <p:grpSpPr>
          <a:xfrm>
            <a:off x="-126996" y="4380861"/>
            <a:ext cx="9728832" cy="436226"/>
            <a:chOff x="204" y="0"/>
            <a:chExt cx="25061391" cy="1249931"/>
          </a:xfrm>
        </p:grpSpPr>
        <p:grpSp>
          <p:nvGrpSpPr>
            <p:cNvPr id="145" name="Google Shape;145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6" name="Google Shape;146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7" name="Google Shape;147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8" name="Google Shape;148;p17"/>
            <p:cNvSpPr txBox="1"/>
            <p:nvPr/>
          </p:nvSpPr>
          <p:spPr>
            <a:xfrm>
              <a:off x="7951598" y="305302"/>
              <a:ext cx="9176100" cy="61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9" name="Google Shape;149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0" name="Google Shape;150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1" name="Google Shape;151;p17"/>
          <p:cNvSpPr txBox="1"/>
          <p:nvPr/>
        </p:nvSpPr>
        <p:spPr>
          <a:xfrm>
            <a:off x="956550" y="28250"/>
            <a:ext cx="72309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HADZA COMMUNITY IN TANZANIA</a:t>
            </a:r>
            <a:endParaRPr b="1" sz="38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52" name="Google Shape;152;p17"/>
          <p:cNvSpPr txBox="1"/>
          <p:nvPr/>
        </p:nvSpPr>
        <p:spPr>
          <a:xfrm>
            <a:off x="4419050" y="1544100"/>
            <a:ext cx="4529100" cy="24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-20955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Hadza are a protected hunter-gatherer Tanzanian indigenous ethnic group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9550" lvl="0" marL="2286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Since the first European contact in the late 19th century, governments and missionaries have made many attempts to settle the Hadza by introducing farming and Christianity. (all have failed)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09550" lvl="0" marL="2286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As of 2015, there are between 1,200 and 1,300 Hadza people living in Tanzania.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53" name="Google Shape;15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3025" y="1275400"/>
            <a:ext cx="3657600" cy="2743193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7"/>
          <p:cNvSpPr txBox="1"/>
          <p:nvPr/>
        </p:nvSpPr>
        <p:spPr>
          <a:xfrm>
            <a:off x="339875" y="3971100"/>
            <a:ext cx="3298200" cy="3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Collage of Hadza people. Taken in April 2011 by Joey Roe. Public Domain.</a:t>
            </a:r>
            <a:endParaRPr sz="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0" name="Google Shape;160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1" name="Google Shape;161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3" name="Google Shape;163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64" name="Google Shape;164;p18"/>
          <p:cNvSpPr/>
          <p:nvPr/>
        </p:nvSpPr>
        <p:spPr>
          <a:xfrm>
            <a:off x="-2098416" y="-325764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5" name="Google Shape;165;p18"/>
          <p:cNvGrpSpPr/>
          <p:nvPr/>
        </p:nvGrpSpPr>
        <p:grpSpPr>
          <a:xfrm>
            <a:off x="-126996" y="4380861"/>
            <a:ext cx="9728832" cy="436226"/>
            <a:chOff x="204" y="0"/>
            <a:chExt cx="25061391" cy="1249931"/>
          </a:xfrm>
        </p:grpSpPr>
        <p:grpSp>
          <p:nvGrpSpPr>
            <p:cNvPr id="166" name="Google Shape;166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67" name="Google Shape;167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8" name="Google Shape;168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9" name="Google Shape;169;p18"/>
            <p:cNvSpPr txBox="1"/>
            <p:nvPr/>
          </p:nvSpPr>
          <p:spPr>
            <a:xfrm>
              <a:off x="7951598" y="305302"/>
              <a:ext cx="9176100" cy="61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70" name="Google Shape;170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1" name="Google Shape;171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72" name="Google Shape;172;p18"/>
          <p:cNvSpPr txBox="1"/>
          <p:nvPr/>
        </p:nvSpPr>
        <p:spPr>
          <a:xfrm>
            <a:off x="956550" y="28250"/>
            <a:ext cx="7230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TANZANIA</a:t>
            </a:r>
            <a:endParaRPr b="1" sz="38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73" name="Google Shape;17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89000" y="647798"/>
            <a:ext cx="3579650" cy="357965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18"/>
          <p:cNvSpPr txBox="1"/>
          <p:nvPr/>
        </p:nvSpPr>
        <p:spPr>
          <a:xfrm>
            <a:off x="5717825" y="3933950"/>
            <a:ext cx="3298200" cy="3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Map of Tanzania. Created in June 2011 by Marcos Elias de Oliveira Júnior. Public Domain.</a:t>
            </a:r>
            <a:endParaRPr sz="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9"/>
          <p:cNvSpPr txBox="1"/>
          <p:nvPr/>
        </p:nvSpPr>
        <p:spPr>
          <a:xfrm>
            <a:off x="514350" y="336575"/>
            <a:ext cx="8115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EXPLORING THE HADZA</a:t>
            </a:r>
            <a:endParaRPr sz="700">
              <a:solidFill>
                <a:schemeClr val="dk1"/>
              </a:solidFill>
            </a:endParaRPr>
          </a:p>
        </p:txBody>
      </p:sp>
      <p:grpSp>
        <p:nvGrpSpPr>
          <p:cNvPr id="180" name="Google Shape;180;p19"/>
          <p:cNvGrpSpPr/>
          <p:nvPr/>
        </p:nvGrpSpPr>
        <p:grpSpPr>
          <a:xfrm>
            <a:off x="739754" y="1645585"/>
            <a:ext cx="4399693" cy="946423"/>
            <a:chOff x="1704735" y="3307265"/>
            <a:chExt cx="10104945" cy="1787052"/>
          </a:xfrm>
        </p:grpSpPr>
        <p:grpSp>
          <p:nvGrpSpPr>
            <p:cNvPr id="181" name="Google Shape;181;p19"/>
            <p:cNvGrpSpPr/>
            <p:nvPr/>
          </p:nvGrpSpPr>
          <p:grpSpPr>
            <a:xfrm>
              <a:off x="1704735" y="3307265"/>
              <a:ext cx="1105500" cy="1105408"/>
              <a:chOff x="1704735" y="2780838"/>
              <a:chExt cx="1105500" cy="1105408"/>
            </a:xfrm>
          </p:grpSpPr>
          <p:grpSp>
            <p:nvGrpSpPr>
              <p:cNvPr id="182" name="Google Shape;182;p19"/>
              <p:cNvGrpSpPr/>
              <p:nvPr/>
            </p:nvGrpSpPr>
            <p:grpSpPr>
              <a:xfrm>
                <a:off x="1704735" y="2780838"/>
                <a:ext cx="1105408" cy="1105408"/>
                <a:chOff x="0" y="-56030"/>
                <a:chExt cx="812800" cy="812800"/>
              </a:xfrm>
            </p:grpSpPr>
            <p:sp>
              <p:nvSpPr>
                <p:cNvPr id="183" name="Google Shape;183;p19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45725" lIns="45725" spcFirstLastPara="1" rIns="45725" wrap="square" tIns="45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4" name="Google Shape;184;p19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25400" lIns="25400" spcFirstLastPara="1" rIns="25400" wrap="square" tIns="254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9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85" name="Google Shape;185;p19"/>
              <p:cNvSpPr txBox="1"/>
              <p:nvPr/>
            </p:nvSpPr>
            <p:spPr>
              <a:xfrm>
                <a:off x="1704735" y="2954974"/>
                <a:ext cx="1105500" cy="72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2500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1</a:t>
                </a:r>
                <a:endParaRPr sz="70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86" name="Google Shape;186;p19"/>
            <p:cNvSpPr txBox="1"/>
            <p:nvPr/>
          </p:nvSpPr>
          <p:spPr>
            <a:xfrm>
              <a:off x="3145080" y="3437717"/>
              <a:ext cx="8664600" cy="165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You will be assigned a section: </a:t>
              </a:r>
              <a:endParaRPr b="1" sz="1900" u="sng">
                <a:solidFill>
                  <a:srgbClr val="231F20"/>
                </a:solidFill>
                <a:highlight>
                  <a:srgbClr val="38E0A4"/>
                </a:highlight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Lifestyle &amp; Traditions </a:t>
              </a:r>
              <a:r>
                <a:rPr b="1" lang="en" sz="1900" u="sng">
                  <a:solidFill>
                    <a:srgbClr val="231F20"/>
                  </a:solidFill>
                  <a:highlight>
                    <a:srgbClr val="38E0A4"/>
                  </a:highlight>
                  <a:latin typeface="Inter"/>
                  <a:ea typeface="Inter"/>
                  <a:cs typeface="Inter"/>
                  <a:sym typeface="Inter"/>
                </a:rPr>
                <a:t>OR</a:t>
              </a:r>
              <a:endParaRPr b="1" sz="1900" u="sng">
                <a:solidFill>
                  <a:srgbClr val="231F20"/>
                </a:solidFill>
                <a:highlight>
                  <a:srgbClr val="38E0A4"/>
                </a:highlight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Changes &amp; Challenges</a:t>
              </a:r>
              <a:r>
                <a:rPr b="1" lang="en" sz="19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 </a:t>
              </a:r>
              <a:endParaRPr b="1" sz="1900"/>
            </a:p>
          </p:txBody>
        </p:sp>
      </p:grpSp>
      <p:grpSp>
        <p:nvGrpSpPr>
          <p:cNvPr id="187" name="Google Shape;187;p19"/>
          <p:cNvGrpSpPr/>
          <p:nvPr/>
        </p:nvGrpSpPr>
        <p:grpSpPr>
          <a:xfrm>
            <a:off x="753703" y="2973051"/>
            <a:ext cx="4279813" cy="877375"/>
            <a:chOff x="1704735" y="4782233"/>
            <a:chExt cx="9829611" cy="1750200"/>
          </a:xfrm>
        </p:grpSpPr>
        <p:grpSp>
          <p:nvGrpSpPr>
            <p:cNvPr id="188" name="Google Shape;188;p19"/>
            <p:cNvGrpSpPr/>
            <p:nvPr/>
          </p:nvGrpSpPr>
          <p:grpSpPr>
            <a:xfrm>
              <a:off x="1704735" y="4862980"/>
              <a:ext cx="1105500" cy="1105408"/>
              <a:chOff x="1704735" y="4837365"/>
              <a:chExt cx="1105500" cy="1105408"/>
            </a:xfrm>
          </p:grpSpPr>
          <p:grpSp>
            <p:nvGrpSpPr>
              <p:cNvPr id="189" name="Google Shape;189;p19"/>
              <p:cNvGrpSpPr/>
              <p:nvPr/>
            </p:nvGrpSpPr>
            <p:grpSpPr>
              <a:xfrm>
                <a:off x="1704735" y="4837365"/>
                <a:ext cx="1105408" cy="1105408"/>
                <a:chOff x="0" y="-56030"/>
                <a:chExt cx="812800" cy="812800"/>
              </a:xfrm>
            </p:grpSpPr>
            <p:sp>
              <p:nvSpPr>
                <p:cNvPr id="190" name="Google Shape;190;p19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45725" lIns="45725" spcFirstLastPara="1" rIns="45725" wrap="square" tIns="45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1" name="Google Shape;191;p19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25400" lIns="25400" spcFirstLastPara="1" rIns="25400" wrap="square" tIns="254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9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192" name="Google Shape;192;p19"/>
              <p:cNvSpPr txBox="1"/>
              <p:nvPr/>
            </p:nvSpPr>
            <p:spPr>
              <a:xfrm>
                <a:off x="1704735" y="5011502"/>
                <a:ext cx="1105500" cy="767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2500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2</a:t>
                </a:r>
                <a:endParaRPr sz="70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93" name="Google Shape;193;p19"/>
            <p:cNvSpPr txBox="1"/>
            <p:nvPr/>
          </p:nvSpPr>
          <p:spPr>
            <a:xfrm>
              <a:off x="3061746" y="4782233"/>
              <a:ext cx="8472600" cy="175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With your partner</a:t>
              </a:r>
              <a:r>
                <a:rPr lang="en" sz="19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, answer the questions A &amp; B using the Nature Conservancy article</a:t>
              </a:r>
              <a:endParaRPr sz="1900"/>
            </a:p>
          </p:txBody>
        </p:sp>
      </p:grpSp>
      <p:grpSp>
        <p:nvGrpSpPr>
          <p:cNvPr id="194" name="Google Shape;194;p19"/>
          <p:cNvGrpSpPr/>
          <p:nvPr/>
        </p:nvGrpSpPr>
        <p:grpSpPr>
          <a:xfrm>
            <a:off x="7892365" y="5"/>
            <a:ext cx="781313" cy="885635"/>
            <a:chOff x="0" y="-130721"/>
            <a:chExt cx="2083500" cy="2361695"/>
          </a:xfrm>
        </p:grpSpPr>
        <p:grpSp>
          <p:nvGrpSpPr>
            <p:cNvPr id="195" name="Google Shape;195;p1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6" name="Google Shape;196;p1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8" name="Google Shape;198;p1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b="1" sz="2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199" name="Google Shape;199;p19"/>
          <p:cNvSpPr/>
          <p:nvPr/>
        </p:nvSpPr>
        <p:spPr>
          <a:xfrm>
            <a:off x="4848773" y="439408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0" name="Google Shape;200;p19"/>
          <p:cNvSpPr/>
          <p:nvPr/>
        </p:nvSpPr>
        <p:spPr>
          <a:xfrm>
            <a:off x="774786" y="-90231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1" name="Google Shape;201;p19"/>
          <p:cNvGrpSpPr/>
          <p:nvPr/>
        </p:nvGrpSpPr>
        <p:grpSpPr>
          <a:xfrm>
            <a:off x="92701" y="-72333"/>
            <a:ext cx="468740" cy="5216002"/>
            <a:chOff x="0" y="-38100"/>
            <a:chExt cx="246900" cy="2747433"/>
          </a:xfrm>
        </p:grpSpPr>
        <p:sp>
          <p:nvSpPr>
            <p:cNvPr id="202" name="Google Shape;202;p19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203" name="Google Shape;203;p19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4" name="Google Shape;204;p19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 sz="700"/>
          </a:p>
        </p:txBody>
      </p:sp>
      <p:cxnSp>
        <p:nvCxnSpPr>
          <p:cNvPr id="205" name="Google Shape;205;p19"/>
          <p:cNvCxnSpPr/>
          <p:nvPr/>
        </p:nvCxnSpPr>
        <p:spPr>
          <a:xfrm rot="10800000">
            <a:off x="324267" y="-52334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6" name="Google Shape;206;p19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7" name="Google Shape;207;p19" title="DC 9th_ U2L3 Hadza People of Tanzania Exploration Exemplar (4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17750" y="983075"/>
            <a:ext cx="2727600" cy="3529849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8" name="Google Shape;208;p19" title="DC 9th_ U2L3 Hadza People of Tanzania Exploration Exemplar (3)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01724" y="1881125"/>
            <a:ext cx="2521050" cy="3262538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0"/>
          <p:cNvSpPr txBox="1"/>
          <p:nvPr/>
        </p:nvSpPr>
        <p:spPr>
          <a:xfrm>
            <a:off x="514350" y="438150"/>
            <a:ext cx="8115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PARTNER SWAP</a:t>
            </a:r>
            <a:endParaRPr sz="700">
              <a:solidFill>
                <a:schemeClr val="dk1"/>
              </a:solidFill>
            </a:endParaRPr>
          </a:p>
        </p:txBody>
      </p:sp>
      <p:grpSp>
        <p:nvGrpSpPr>
          <p:cNvPr id="214" name="Google Shape;214;p20"/>
          <p:cNvGrpSpPr/>
          <p:nvPr/>
        </p:nvGrpSpPr>
        <p:grpSpPr>
          <a:xfrm>
            <a:off x="723454" y="1241079"/>
            <a:ext cx="4840922" cy="1238930"/>
            <a:chOff x="1704735" y="3307265"/>
            <a:chExt cx="11118333" cy="2339369"/>
          </a:xfrm>
        </p:grpSpPr>
        <p:grpSp>
          <p:nvGrpSpPr>
            <p:cNvPr id="215" name="Google Shape;215;p20"/>
            <p:cNvGrpSpPr/>
            <p:nvPr/>
          </p:nvGrpSpPr>
          <p:grpSpPr>
            <a:xfrm>
              <a:off x="1704735" y="3307265"/>
              <a:ext cx="1105500" cy="1105408"/>
              <a:chOff x="1704735" y="2780838"/>
              <a:chExt cx="1105500" cy="1105408"/>
            </a:xfrm>
          </p:grpSpPr>
          <p:grpSp>
            <p:nvGrpSpPr>
              <p:cNvPr id="216" name="Google Shape;216;p20"/>
              <p:cNvGrpSpPr/>
              <p:nvPr/>
            </p:nvGrpSpPr>
            <p:grpSpPr>
              <a:xfrm>
                <a:off x="1704735" y="2780838"/>
                <a:ext cx="1105408" cy="1105408"/>
                <a:chOff x="0" y="-56030"/>
                <a:chExt cx="812800" cy="812800"/>
              </a:xfrm>
            </p:grpSpPr>
            <p:sp>
              <p:nvSpPr>
                <p:cNvPr id="217" name="Google Shape;217;p20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45725" lIns="45725" spcFirstLastPara="1" rIns="45725" wrap="square" tIns="45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8" name="Google Shape;218;p20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25400" lIns="25400" spcFirstLastPara="1" rIns="25400" wrap="square" tIns="254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9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19" name="Google Shape;219;p20"/>
              <p:cNvSpPr txBox="1"/>
              <p:nvPr/>
            </p:nvSpPr>
            <p:spPr>
              <a:xfrm>
                <a:off x="1704735" y="2954974"/>
                <a:ext cx="1105500" cy="726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2500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1</a:t>
                </a:r>
                <a:endParaRPr sz="70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20" name="Google Shape;220;p20"/>
            <p:cNvSpPr txBox="1"/>
            <p:nvPr/>
          </p:nvSpPr>
          <p:spPr>
            <a:xfrm>
              <a:off x="3145068" y="3437734"/>
              <a:ext cx="9678000" cy="220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Pair up with a classmate who was assigned a DIFFERENT section than you.</a:t>
              </a:r>
              <a:endParaRPr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221" name="Google Shape;221;p20"/>
          <p:cNvGrpSpPr/>
          <p:nvPr/>
        </p:nvGrpSpPr>
        <p:grpSpPr>
          <a:xfrm>
            <a:off x="665798" y="2425950"/>
            <a:ext cx="4660110" cy="877375"/>
            <a:chOff x="1704735" y="4782236"/>
            <a:chExt cx="8514727" cy="1750200"/>
          </a:xfrm>
        </p:grpSpPr>
        <p:grpSp>
          <p:nvGrpSpPr>
            <p:cNvPr id="222" name="Google Shape;222;p20"/>
            <p:cNvGrpSpPr/>
            <p:nvPr/>
          </p:nvGrpSpPr>
          <p:grpSpPr>
            <a:xfrm>
              <a:off x="1704735" y="4862980"/>
              <a:ext cx="1105500" cy="1105408"/>
              <a:chOff x="1704735" y="4837365"/>
              <a:chExt cx="1105500" cy="1105408"/>
            </a:xfrm>
          </p:grpSpPr>
          <p:grpSp>
            <p:nvGrpSpPr>
              <p:cNvPr id="223" name="Google Shape;223;p20"/>
              <p:cNvGrpSpPr/>
              <p:nvPr/>
            </p:nvGrpSpPr>
            <p:grpSpPr>
              <a:xfrm>
                <a:off x="1704735" y="4837365"/>
                <a:ext cx="1105408" cy="1105408"/>
                <a:chOff x="0" y="-56030"/>
                <a:chExt cx="812800" cy="812800"/>
              </a:xfrm>
            </p:grpSpPr>
            <p:sp>
              <p:nvSpPr>
                <p:cNvPr id="224" name="Google Shape;224;p20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45725" lIns="45725" spcFirstLastPara="1" rIns="45725" wrap="square" tIns="45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5" name="Google Shape;225;p20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25400" lIns="25400" spcFirstLastPara="1" rIns="25400" wrap="square" tIns="254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9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26" name="Google Shape;226;p20"/>
              <p:cNvSpPr txBox="1"/>
              <p:nvPr/>
            </p:nvSpPr>
            <p:spPr>
              <a:xfrm>
                <a:off x="1704735" y="5011502"/>
                <a:ext cx="1105500" cy="767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" sz="2500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2</a:t>
                </a:r>
                <a:endParaRPr sz="70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27" name="Google Shape;227;p20"/>
            <p:cNvSpPr txBox="1"/>
            <p:nvPr/>
          </p:nvSpPr>
          <p:spPr>
            <a:xfrm>
              <a:off x="3061762" y="4782236"/>
              <a:ext cx="7157700" cy="175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With your new partner, take turns teaching what you learned about the Hadza people. </a:t>
              </a:r>
              <a:endParaRPr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228" name="Google Shape;228;p20"/>
          <p:cNvGrpSpPr/>
          <p:nvPr/>
        </p:nvGrpSpPr>
        <p:grpSpPr>
          <a:xfrm>
            <a:off x="7892365" y="5"/>
            <a:ext cx="781313" cy="885635"/>
            <a:chOff x="0" y="-130721"/>
            <a:chExt cx="2083500" cy="2361695"/>
          </a:xfrm>
        </p:grpSpPr>
        <p:grpSp>
          <p:nvGrpSpPr>
            <p:cNvPr id="229" name="Google Shape;229;p2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30" name="Google Shape;230;p2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2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2" name="Google Shape;232;p2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 b="1" sz="2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233" name="Google Shape;233;p20"/>
          <p:cNvSpPr/>
          <p:nvPr/>
        </p:nvSpPr>
        <p:spPr>
          <a:xfrm>
            <a:off x="4848773" y="439408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4" name="Google Shape;234;p20"/>
          <p:cNvSpPr/>
          <p:nvPr/>
        </p:nvSpPr>
        <p:spPr>
          <a:xfrm>
            <a:off x="782211" y="-82058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35" name="Google Shape;235;p20"/>
          <p:cNvGrpSpPr/>
          <p:nvPr/>
        </p:nvGrpSpPr>
        <p:grpSpPr>
          <a:xfrm>
            <a:off x="92701" y="-72333"/>
            <a:ext cx="468740" cy="5216002"/>
            <a:chOff x="0" y="-38100"/>
            <a:chExt cx="246900" cy="2747433"/>
          </a:xfrm>
        </p:grpSpPr>
        <p:sp>
          <p:nvSpPr>
            <p:cNvPr id="236" name="Google Shape;236;p20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237" name="Google Shape;237;p20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8" name="Google Shape;238;p20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 sz="700"/>
          </a:p>
        </p:txBody>
      </p:sp>
      <p:cxnSp>
        <p:nvCxnSpPr>
          <p:cNvPr id="239" name="Google Shape;239;p20"/>
          <p:cNvCxnSpPr/>
          <p:nvPr/>
        </p:nvCxnSpPr>
        <p:spPr>
          <a:xfrm rot="10800000">
            <a:off x="324267" y="-52334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0" name="Google Shape;240;p20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41" name="Google Shape;241;p20"/>
          <p:cNvGrpSpPr/>
          <p:nvPr/>
        </p:nvGrpSpPr>
        <p:grpSpPr>
          <a:xfrm>
            <a:off x="723448" y="3466600"/>
            <a:ext cx="4356358" cy="877375"/>
            <a:chOff x="1704735" y="4782211"/>
            <a:chExt cx="7959726" cy="1750200"/>
          </a:xfrm>
        </p:grpSpPr>
        <p:grpSp>
          <p:nvGrpSpPr>
            <p:cNvPr id="242" name="Google Shape;242;p20"/>
            <p:cNvGrpSpPr/>
            <p:nvPr/>
          </p:nvGrpSpPr>
          <p:grpSpPr>
            <a:xfrm>
              <a:off x="1704735" y="4862980"/>
              <a:ext cx="1105500" cy="1105408"/>
              <a:chOff x="1704735" y="4837365"/>
              <a:chExt cx="1105500" cy="1105408"/>
            </a:xfrm>
          </p:grpSpPr>
          <p:grpSp>
            <p:nvGrpSpPr>
              <p:cNvPr id="243" name="Google Shape;243;p20"/>
              <p:cNvGrpSpPr/>
              <p:nvPr/>
            </p:nvGrpSpPr>
            <p:grpSpPr>
              <a:xfrm>
                <a:off x="1704735" y="4837365"/>
                <a:ext cx="1105408" cy="1105408"/>
                <a:chOff x="0" y="-56030"/>
                <a:chExt cx="812800" cy="812800"/>
              </a:xfrm>
            </p:grpSpPr>
            <p:sp>
              <p:nvSpPr>
                <p:cNvPr id="244" name="Google Shape;244;p20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45725" lIns="45725" spcFirstLastPara="1" rIns="45725" wrap="square" tIns="457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5" name="Google Shape;245;p20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25400" lIns="25400" spcFirstLastPara="1" rIns="25400" wrap="square" tIns="254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9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246" name="Google Shape;246;p20"/>
              <p:cNvSpPr txBox="1"/>
              <p:nvPr/>
            </p:nvSpPr>
            <p:spPr>
              <a:xfrm>
                <a:off x="1704735" y="5011502"/>
                <a:ext cx="1105500" cy="767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2500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3</a:t>
                </a:r>
                <a:endParaRPr sz="70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47" name="Google Shape;247;p20"/>
            <p:cNvSpPr txBox="1"/>
            <p:nvPr/>
          </p:nvSpPr>
          <p:spPr>
            <a:xfrm>
              <a:off x="3061761" y="4782211"/>
              <a:ext cx="6602700" cy="175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Write down important points from your partner on your student worksheet</a:t>
              </a:r>
              <a:endParaRPr sz="1900"/>
            </a:p>
          </p:txBody>
        </p:sp>
      </p:grpSp>
      <p:pic>
        <p:nvPicPr>
          <p:cNvPr id="248" name="Google Shape;248;p20" title="DC 9th_ U2L3 Hadza People of Tanzania Exploration Exemplar (3)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19474" y="1297100"/>
            <a:ext cx="2521050" cy="3262538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49" name="Google Shape;249;p20"/>
          <p:cNvCxnSpPr/>
          <p:nvPr/>
        </p:nvCxnSpPr>
        <p:spPr>
          <a:xfrm>
            <a:off x="4673000" y="3931675"/>
            <a:ext cx="1790100" cy="7500"/>
          </a:xfrm>
          <a:prstGeom prst="straightConnector1">
            <a:avLst/>
          </a:prstGeom>
          <a:noFill/>
          <a:ln cap="flat" cmpd="sng" w="38100">
            <a:solidFill>
              <a:srgbClr val="6484F3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1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5" name="Google Shape;255;p21"/>
          <p:cNvSpPr txBox="1"/>
          <p:nvPr/>
        </p:nvSpPr>
        <p:spPr>
          <a:xfrm>
            <a:off x="1339628" y="6848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THINK-PAIR-SHARE</a:t>
            </a:r>
            <a:endParaRPr sz="700"/>
          </a:p>
        </p:txBody>
      </p:sp>
      <p:grpSp>
        <p:nvGrpSpPr>
          <p:cNvPr id="256" name="Google Shape;256;p21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57" name="Google Shape;257;p2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58" name="Google Shape;258;p2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9" name="Google Shape;259;p2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0" name="Google Shape;260;p21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9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261" name="Google Shape;261;p21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62" name="Google Shape;262;p21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63" name="Google Shape;263;p2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64" name="Google Shape;264;p2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65" name="Google Shape;265;p2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6" name="Google Shape;266;p21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267" name="Google Shape;267;p2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8" name="Google Shape;268;p2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69" name="Google Shape;269;p21"/>
          <p:cNvGrpSpPr/>
          <p:nvPr/>
        </p:nvGrpSpPr>
        <p:grpSpPr>
          <a:xfrm>
            <a:off x="5103858" y="1423745"/>
            <a:ext cx="2944583" cy="2296282"/>
            <a:chOff x="5376825" y="1512437"/>
            <a:chExt cx="3094350" cy="2481394"/>
          </a:xfrm>
        </p:grpSpPr>
        <p:sp>
          <p:nvSpPr>
            <p:cNvPr id="270" name="Google Shape;270;p21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21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21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21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21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21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21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77" name="Google Shape;277;p2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8" name="Google Shape;278;p21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9" name="Google Shape;279;p21"/>
          <p:cNvSpPr txBox="1"/>
          <p:nvPr/>
        </p:nvSpPr>
        <p:spPr>
          <a:xfrm>
            <a:off x="424950" y="1643038"/>
            <a:ext cx="4328700" cy="24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Inter"/>
                <a:ea typeface="Inter"/>
                <a:cs typeface="Inter"/>
                <a:sym typeface="Inter"/>
              </a:rPr>
              <a:t>Discuss:</a:t>
            </a:r>
            <a:r>
              <a:rPr lang="en" sz="2200"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challenges do the Hadza face today that early humans might not have encountered, and what does this tell us about how communities adapt over time?</a:t>
            </a:r>
            <a:endParaRPr sz="2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